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5" d="100"/>
          <a:sy n="95" d="100"/>
        </p:scale>
        <p:origin x="-1776"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2F7A0BAE-A4D8-9A47-A416-5F1998045447}" type="datetimeFigureOut">
              <a:rPr lang="en-US" smtClean="0"/>
              <a:t>2/9/15</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4E9E9E5-A145-8440-831A-648ADF222294}"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7A0BAE-A4D8-9A47-A416-5F1998045447}" type="datetimeFigureOut">
              <a:rPr lang="en-US" smtClean="0"/>
              <a:t>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E9E9E5-A145-8440-831A-648ADF222294}"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7A0BAE-A4D8-9A47-A416-5F1998045447}" type="datetimeFigureOut">
              <a:rPr lang="en-US" smtClean="0"/>
              <a:t>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E9E9E5-A145-8440-831A-648ADF222294}"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7A0BAE-A4D8-9A47-A416-5F1998045447}" type="datetimeFigureOut">
              <a:rPr lang="en-US" smtClean="0"/>
              <a:t>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E9E9E5-A145-8440-831A-648ADF222294}"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7A0BAE-A4D8-9A47-A416-5F1998045447}" type="datetimeFigureOut">
              <a:rPr lang="en-US" smtClean="0"/>
              <a:t>2/9/15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E9E9E5-A145-8440-831A-648ADF22229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F7A0BAE-A4D8-9A47-A416-5F1998045447}" type="datetimeFigureOut">
              <a:rPr lang="en-US" smtClean="0"/>
              <a:t>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E9E9E5-A145-8440-831A-648ADF222294}"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F7A0BAE-A4D8-9A47-A416-5F1998045447}" type="datetimeFigureOut">
              <a:rPr lang="en-US" smtClean="0"/>
              <a:t>2/9/15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E9E9E5-A145-8440-831A-648ADF222294}"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F7A0BAE-A4D8-9A47-A416-5F1998045447}" type="datetimeFigureOut">
              <a:rPr lang="en-US" smtClean="0"/>
              <a:t>2/9/15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E9E9E5-A145-8440-831A-648ADF222294}"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7A0BAE-A4D8-9A47-A416-5F1998045447}" type="datetimeFigureOut">
              <a:rPr lang="en-US" smtClean="0"/>
              <a:t>2/9/15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E9E9E5-A145-8440-831A-648ADF22229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7A0BAE-A4D8-9A47-A416-5F1998045447}" type="datetimeFigureOut">
              <a:rPr lang="en-US" smtClean="0"/>
              <a:t>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E9E9E5-A145-8440-831A-648ADF22229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7A0BAE-A4D8-9A47-A416-5F1998045447}" type="datetimeFigureOut">
              <a:rPr lang="en-US" smtClean="0"/>
              <a:t>2/9/15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E9E9E5-A145-8440-831A-648ADF22229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2F7A0BAE-A4D8-9A47-A416-5F1998045447}" type="datetimeFigureOut">
              <a:rPr lang="en-US" smtClean="0"/>
              <a:t>2/9/15</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74E9E9E5-A145-8440-831A-648ADF22229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png"/><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Early British Colonies</a:t>
            </a:r>
            <a:endParaRPr lang="en-US" dirty="0"/>
          </a:p>
        </p:txBody>
      </p:sp>
      <p:sp>
        <p:nvSpPr>
          <p:cNvPr id="3" name="Subtitle 2"/>
          <p:cNvSpPr>
            <a:spLocks noGrp="1"/>
          </p:cNvSpPr>
          <p:nvPr>
            <p:ph type="subTitle" idx="1"/>
          </p:nvPr>
        </p:nvSpPr>
        <p:spPr/>
        <p:txBody>
          <a:bodyPr>
            <a:normAutofit/>
          </a:bodyPr>
          <a:lstStyle/>
          <a:p>
            <a:r>
              <a:rPr lang="en-US" dirty="0" smtClean="0"/>
              <a:t>Mr. Merrill</a:t>
            </a:r>
          </a:p>
          <a:p>
            <a:endParaRPr lang="en-US" dirty="0"/>
          </a:p>
          <a:p>
            <a:r>
              <a:rPr lang="en-US" dirty="0" smtClean="0"/>
              <a:t>US: A Nation Emerges</a:t>
            </a:r>
            <a:endParaRPr lang="en-US" dirty="0"/>
          </a:p>
        </p:txBody>
      </p:sp>
    </p:spTree>
    <p:extLst>
      <p:ext uri="{BB962C8B-B14F-4D97-AF65-F5344CB8AC3E}">
        <p14:creationId xmlns:p14="http://schemas.microsoft.com/office/powerpoint/2010/main" val="8591041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731" y="5701814"/>
            <a:ext cx="7767021" cy="644729"/>
          </a:xfrm>
        </p:spPr>
        <p:txBody>
          <a:bodyPr/>
          <a:lstStyle/>
          <a:p>
            <a:r>
              <a:rPr lang="en-US" dirty="0"/>
              <a:t>In the video, you heard Donald Trump say, “When somebody’s really successful it’s rarely luck.” If it wasn’t luck, then what was it made Jamestown a successful settlement? </a:t>
            </a:r>
          </a:p>
        </p:txBody>
      </p:sp>
      <p:pic>
        <p:nvPicPr>
          <p:cNvPr id="5" name="Picture Placeholder 4"/>
          <p:cNvPicPr>
            <a:picLocks noGrp="1" noChangeAspect="1"/>
          </p:cNvPicPr>
          <p:nvPr>
            <p:ph type="pic" idx="1"/>
          </p:nvPr>
        </p:nvPicPr>
        <p:blipFill rotWithShape="1">
          <a:blip r:embed="rId2"/>
          <a:srcRect l="-1681" t="3810" r="1681" b="39770"/>
          <a:stretch/>
        </p:blipFill>
        <p:spPr>
          <a:xfrm rot="240000">
            <a:off x="2184400" y="666750"/>
            <a:ext cx="4772025" cy="3598863"/>
          </a:xfrm>
        </p:spPr>
      </p:pic>
    </p:spTree>
    <p:extLst>
      <p:ext uri="{BB962C8B-B14F-4D97-AF65-F5344CB8AC3E}">
        <p14:creationId xmlns:p14="http://schemas.microsoft.com/office/powerpoint/2010/main" val="2019702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Reason #2:</a:t>
            </a:r>
            <a:br>
              <a:rPr lang="en-US" dirty="0" smtClean="0"/>
            </a:br>
            <a:r>
              <a:rPr lang="en-US" dirty="0" smtClean="0"/>
              <a:t>Religious Freedom</a:t>
            </a:r>
            <a:endParaRPr lang="en-US" dirty="0"/>
          </a:p>
        </p:txBody>
      </p:sp>
    </p:spTree>
    <p:extLst>
      <p:ext uri="{BB962C8B-B14F-4D97-AF65-F5344CB8AC3E}">
        <p14:creationId xmlns:p14="http://schemas.microsoft.com/office/powerpoint/2010/main" val="95390178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lgn="ctr">
              <a:buNone/>
            </a:pPr>
            <a:r>
              <a:rPr lang="en-US" dirty="0" smtClean="0"/>
              <a:t>Under </a:t>
            </a:r>
            <a:r>
              <a:rPr lang="en-US" dirty="0"/>
              <a:t>Henry VIII, the Church of England had become controlled by the Crown.  Some people thought this to be a violation of Christian principles.  For them, government control of religion was impure.  </a:t>
            </a:r>
            <a:r>
              <a:rPr lang="en-US" u="sng" dirty="0"/>
              <a:t>The Church of England harassed those who practiced other religions.</a:t>
            </a:r>
          </a:p>
          <a:p>
            <a:pPr marL="0" indent="0">
              <a:buNone/>
            </a:pPr>
            <a:endParaRPr lang="en-US" dirty="0"/>
          </a:p>
        </p:txBody>
      </p:sp>
      <p:sp>
        <p:nvSpPr>
          <p:cNvPr id="4" name="Title 3"/>
          <p:cNvSpPr>
            <a:spLocks noGrp="1"/>
          </p:cNvSpPr>
          <p:nvPr>
            <p:ph type="title"/>
          </p:nvPr>
        </p:nvSpPr>
        <p:spPr/>
        <p:txBody>
          <a:bodyPr/>
          <a:lstStyle/>
          <a:p>
            <a:r>
              <a:rPr lang="en-US" dirty="0" smtClean="0"/>
              <a:t>Background</a:t>
            </a:r>
            <a:endParaRPr lang="en-US" dirty="0"/>
          </a:p>
        </p:txBody>
      </p:sp>
      <p:pic>
        <p:nvPicPr>
          <p:cNvPr id="6" name="Picture 5"/>
          <p:cNvPicPr>
            <a:picLocks noChangeAspect="1"/>
          </p:cNvPicPr>
          <p:nvPr/>
        </p:nvPicPr>
        <p:blipFill>
          <a:blip r:embed="rId2"/>
          <a:stretch>
            <a:fillRect/>
          </a:stretch>
        </p:blipFill>
        <p:spPr>
          <a:xfrm>
            <a:off x="2868298" y="4729212"/>
            <a:ext cx="3419297" cy="1923355"/>
          </a:xfrm>
          <a:prstGeom prst="rect">
            <a:avLst/>
          </a:prstGeom>
          <a:ln>
            <a:noFill/>
          </a:ln>
          <a:effectLst>
            <a:softEdge rad="112500"/>
          </a:effectLst>
        </p:spPr>
      </p:pic>
    </p:spTree>
    <p:extLst>
      <p:ext uri="{BB962C8B-B14F-4D97-AF65-F5344CB8AC3E}">
        <p14:creationId xmlns:p14="http://schemas.microsoft.com/office/powerpoint/2010/main" val="13072314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Separatists: wanted to be left alone to practice their way</a:t>
            </a:r>
          </a:p>
          <a:p>
            <a:r>
              <a:rPr lang="en-US" dirty="0"/>
              <a:t>After living in exile in the Netherlands, about 100 Pilgrims set sail on the Mayflower in 1620</a:t>
            </a:r>
          </a:p>
          <a:p>
            <a:r>
              <a:rPr lang="en-US" dirty="0" smtClean="0"/>
              <a:t>Half </a:t>
            </a:r>
            <a:r>
              <a:rPr lang="en-US" dirty="0"/>
              <a:t>died in first winter </a:t>
            </a:r>
            <a:r>
              <a:rPr lang="en-US" dirty="0" smtClean="0"/>
              <a:t>alone</a:t>
            </a:r>
            <a:endParaRPr lang="en-US" dirty="0"/>
          </a:p>
          <a:p>
            <a:endParaRPr lang="en-US" dirty="0"/>
          </a:p>
        </p:txBody>
      </p:sp>
      <p:sp>
        <p:nvSpPr>
          <p:cNvPr id="3" name="Title 2"/>
          <p:cNvSpPr>
            <a:spLocks noGrp="1"/>
          </p:cNvSpPr>
          <p:nvPr>
            <p:ph type="title"/>
          </p:nvPr>
        </p:nvSpPr>
        <p:spPr/>
        <p:txBody>
          <a:bodyPr/>
          <a:lstStyle/>
          <a:p>
            <a:r>
              <a:rPr lang="en-US" dirty="0"/>
              <a:t>Pilgrims: </a:t>
            </a:r>
            <a:r>
              <a:rPr lang="en-US" dirty="0" smtClean="0"/>
              <a:t>Plymouth</a:t>
            </a:r>
            <a:endParaRPr lang="en-US" dirty="0"/>
          </a:p>
        </p:txBody>
      </p:sp>
      <p:pic>
        <p:nvPicPr>
          <p:cNvPr id="4" name="Picture 3"/>
          <p:cNvPicPr>
            <a:picLocks noChangeAspect="1"/>
          </p:cNvPicPr>
          <p:nvPr/>
        </p:nvPicPr>
        <p:blipFill>
          <a:blip r:embed="rId2"/>
          <a:stretch>
            <a:fillRect/>
          </a:stretch>
        </p:blipFill>
        <p:spPr>
          <a:xfrm>
            <a:off x="2280297" y="4411516"/>
            <a:ext cx="4583407" cy="2179116"/>
          </a:xfrm>
          <a:prstGeom prst="rect">
            <a:avLst/>
          </a:prstGeom>
          <a:ln>
            <a:noFill/>
          </a:ln>
          <a:effectLst>
            <a:softEdge rad="112500"/>
          </a:effectLst>
        </p:spPr>
      </p:pic>
    </p:spTree>
    <p:extLst>
      <p:ext uri="{BB962C8B-B14F-4D97-AF65-F5344CB8AC3E}">
        <p14:creationId xmlns:p14="http://schemas.microsoft.com/office/powerpoint/2010/main" val="324927632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74366849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731" y="5330153"/>
            <a:ext cx="7767021" cy="644729"/>
          </a:xfrm>
        </p:spPr>
        <p:txBody>
          <a:bodyPr/>
          <a:lstStyle/>
          <a:p>
            <a:r>
              <a:rPr lang="en-US" dirty="0"/>
              <a:t>USE </a:t>
            </a:r>
            <a:r>
              <a:rPr lang="en-US" dirty="0" smtClean="0"/>
              <a:t>THE VIDEO </a:t>
            </a:r>
            <a:r>
              <a:rPr lang="en-US" dirty="0"/>
              <a:t>TO ANSWER THE NEXT QUESTIONS ON YOUR NOTE </a:t>
            </a:r>
            <a:r>
              <a:rPr lang="en-US" dirty="0" smtClean="0"/>
              <a:t>SHEET</a:t>
            </a:r>
            <a:endParaRPr lang="en-US" dirty="0"/>
          </a:p>
        </p:txBody>
      </p:sp>
      <p:pic>
        <p:nvPicPr>
          <p:cNvPr id="5" name="Picture Placeholder 4"/>
          <p:cNvPicPr>
            <a:picLocks noGrp="1" noChangeAspect="1"/>
          </p:cNvPicPr>
          <p:nvPr>
            <p:ph type="pic" idx="1"/>
          </p:nvPr>
        </p:nvPicPr>
        <p:blipFill>
          <a:blip r:embed="rId2"/>
          <a:srcRect l="276" r="276"/>
          <a:stretch>
            <a:fillRect/>
          </a:stretch>
        </p:blipFill>
        <p:spPr/>
      </p:pic>
    </p:spTree>
    <p:extLst>
      <p:ext uri="{BB962C8B-B14F-4D97-AF65-F5344CB8AC3E}">
        <p14:creationId xmlns:p14="http://schemas.microsoft.com/office/powerpoint/2010/main" val="8437356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a:t>Arrived in Boston in 1630</a:t>
            </a:r>
          </a:p>
          <a:p>
            <a:r>
              <a:rPr lang="en-US" dirty="0"/>
              <a:t>Not separatists like Pilgrims, they wanted to set up a land with a “purified” English church</a:t>
            </a:r>
          </a:p>
          <a:p>
            <a:r>
              <a:rPr lang="en-US" dirty="0"/>
              <a:t>Strong work ethic, well-organized, well-educated</a:t>
            </a:r>
          </a:p>
          <a:p>
            <a:r>
              <a:rPr lang="en-US" dirty="0"/>
              <a:t>Most successful of early colonies</a:t>
            </a:r>
          </a:p>
          <a:p>
            <a:r>
              <a:rPr lang="en-US" dirty="0"/>
              <a:t>Extremely religious (and intolerant of others)</a:t>
            </a:r>
          </a:p>
          <a:p>
            <a:r>
              <a:rPr lang="en-US" dirty="0"/>
              <a:t>Believed God has chosen them to found a “city on a hill</a:t>
            </a:r>
          </a:p>
        </p:txBody>
      </p:sp>
      <p:sp>
        <p:nvSpPr>
          <p:cNvPr id="5" name="Title 4"/>
          <p:cNvSpPr>
            <a:spLocks noGrp="1"/>
          </p:cNvSpPr>
          <p:nvPr>
            <p:ph type="title"/>
          </p:nvPr>
        </p:nvSpPr>
        <p:spPr/>
        <p:txBody>
          <a:bodyPr/>
          <a:lstStyle/>
          <a:p>
            <a:r>
              <a:rPr lang="en-US" dirty="0"/>
              <a:t>Puritans:  Massachusetts Bay Colony</a:t>
            </a:r>
          </a:p>
        </p:txBody>
      </p:sp>
    </p:spTree>
    <p:extLst>
      <p:ext uri="{BB962C8B-B14F-4D97-AF65-F5344CB8AC3E}">
        <p14:creationId xmlns:p14="http://schemas.microsoft.com/office/powerpoint/2010/main" val="347871949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533400"/>
            <a:ext cx="9144000" cy="5781040"/>
          </a:xfrm>
          <a:prstGeom prst="rect">
            <a:avLst/>
          </a:prstGeom>
        </p:spPr>
      </p:pic>
      <p:pic>
        <p:nvPicPr>
          <p:cNvPr id="5" name="Picture 4"/>
          <p:cNvPicPr>
            <a:picLocks noChangeAspect="1"/>
          </p:cNvPicPr>
          <p:nvPr/>
        </p:nvPicPr>
        <p:blipFill>
          <a:blip r:embed="rId3"/>
          <a:stretch>
            <a:fillRect/>
          </a:stretch>
        </p:blipFill>
        <p:spPr>
          <a:xfrm>
            <a:off x="3120189" y="735264"/>
            <a:ext cx="5636126" cy="24865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0106080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 everybody </a:t>
            </a:r>
            <a:r>
              <a:rPr lang="en-US" b="1" dirty="0"/>
              <a:t>CHOSE</a:t>
            </a:r>
            <a:r>
              <a:rPr lang="en-US" dirty="0"/>
              <a:t> to come to the New World</a:t>
            </a:r>
            <a:r>
              <a:rPr lang="en-US" dirty="0" smtClean="0"/>
              <a:t>.</a:t>
            </a:r>
            <a:endParaRPr lang="en-US" dirty="0"/>
          </a:p>
        </p:txBody>
      </p:sp>
    </p:spTree>
    <p:extLst>
      <p:ext uri="{BB962C8B-B14F-4D97-AF65-F5344CB8AC3E}">
        <p14:creationId xmlns:p14="http://schemas.microsoft.com/office/powerpoint/2010/main" val="209066774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Refers to the side of the slave trade triangle from Africa to the New World</a:t>
            </a:r>
          </a:p>
          <a:p>
            <a:pPr marL="0" indent="0">
              <a:buNone/>
            </a:pPr>
            <a:endParaRPr lang="en-US" dirty="0"/>
          </a:p>
        </p:txBody>
      </p:sp>
      <p:sp>
        <p:nvSpPr>
          <p:cNvPr id="3" name="Title 2"/>
          <p:cNvSpPr>
            <a:spLocks noGrp="1"/>
          </p:cNvSpPr>
          <p:nvPr>
            <p:ph type="title"/>
          </p:nvPr>
        </p:nvSpPr>
        <p:spPr/>
        <p:txBody>
          <a:bodyPr/>
          <a:lstStyle/>
          <a:p>
            <a:r>
              <a:rPr lang="en-US" dirty="0"/>
              <a:t>The “Middle Passage”</a:t>
            </a:r>
          </a:p>
        </p:txBody>
      </p:sp>
      <p:pic>
        <p:nvPicPr>
          <p:cNvPr id="4" name="Picture 3"/>
          <p:cNvPicPr>
            <a:picLocks noChangeAspect="1"/>
          </p:cNvPicPr>
          <p:nvPr/>
        </p:nvPicPr>
        <p:blipFill>
          <a:blip r:embed="rId2"/>
          <a:stretch>
            <a:fillRect/>
          </a:stretch>
        </p:blipFill>
        <p:spPr>
          <a:xfrm>
            <a:off x="2005263" y="3319137"/>
            <a:ext cx="5133474" cy="3328393"/>
          </a:xfrm>
          <a:prstGeom prst="rect">
            <a:avLst/>
          </a:prstGeom>
          <a:ln>
            <a:noFill/>
          </a:ln>
          <a:effectLst>
            <a:softEdge rad="112500"/>
          </a:effectLst>
        </p:spPr>
      </p:pic>
    </p:spTree>
    <p:extLst>
      <p:ext uri="{BB962C8B-B14F-4D97-AF65-F5344CB8AC3E}">
        <p14:creationId xmlns:p14="http://schemas.microsoft.com/office/powerpoint/2010/main" val="46462170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We finally have the technology that will allow us to colonize to Mars!</a:t>
            </a:r>
          </a:p>
          <a:p>
            <a:pPr marL="0" indent="0">
              <a:buNone/>
            </a:pPr>
            <a:endParaRPr lang="en-US" dirty="0"/>
          </a:p>
          <a:p>
            <a:r>
              <a:rPr lang="en-US" dirty="0" smtClean="0"/>
              <a:t>What would it take to convince you to be one of the first colonists to populate this new land?</a:t>
            </a:r>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pic>
        <p:nvPicPr>
          <p:cNvPr id="4" name="Picture 3"/>
          <p:cNvPicPr>
            <a:picLocks noChangeAspect="1"/>
          </p:cNvPicPr>
          <p:nvPr/>
        </p:nvPicPr>
        <p:blipFill>
          <a:blip r:embed="rId2"/>
          <a:stretch>
            <a:fillRect/>
          </a:stretch>
        </p:blipFill>
        <p:spPr>
          <a:xfrm>
            <a:off x="2272631" y="4411580"/>
            <a:ext cx="4612101" cy="2306051"/>
          </a:xfrm>
          <a:prstGeom prst="rect">
            <a:avLst/>
          </a:prstGeom>
          <a:ln>
            <a:noFill/>
          </a:ln>
          <a:effectLst>
            <a:softEdge rad="112500"/>
          </a:effectLst>
        </p:spPr>
      </p:pic>
    </p:spTree>
    <p:extLst>
      <p:ext uri="{BB962C8B-B14F-4D97-AF65-F5344CB8AC3E}">
        <p14:creationId xmlns:p14="http://schemas.microsoft.com/office/powerpoint/2010/main" val="7877932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t>Slaves captured in Africa and sold to European slave traders</a:t>
            </a:r>
          </a:p>
          <a:p>
            <a:r>
              <a:rPr lang="en-US" dirty="0"/>
              <a:t>Brutal conditions on journey over, many died on the way</a:t>
            </a:r>
          </a:p>
          <a:p>
            <a:r>
              <a:rPr lang="en-US" dirty="0"/>
              <a:t>Slaves arrived early on in Jamestown and other Southern colonies to tend plantations, but also lived throughout all colonies, largely as personal servants in the North</a:t>
            </a:r>
          </a:p>
          <a:p>
            <a:r>
              <a:rPr lang="en-US" dirty="0"/>
              <a:t>Between 10 and 20 million slaves in total were brought to the Americas</a:t>
            </a:r>
          </a:p>
          <a:p>
            <a:endParaRPr lang="en-US" dirty="0"/>
          </a:p>
        </p:txBody>
      </p:sp>
      <p:sp>
        <p:nvSpPr>
          <p:cNvPr id="3" name="Title 2"/>
          <p:cNvSpPr>
            <a:spLocks noGrp="1"/>
          </p:cNvSpPr>
          <p:nvPr>
            <p:ph type="title"/>
          </p:nvPr>
        </p:nvSpPr>
        <p:spPr/>
        <p:txBody>
          <a:bodyPr/>
          <a:lstStyle/>
          <a:p>
            <a:r>
              <a:rPr lang="en-US" dirty="0"/>
              <a:t>The “Middle Passage” (</a:t>
            </a:r>
            <a:r>
              <a:rPr lang="en-US" dirty="0" err="1"/>
              <a:t>con’t</a:t>
            </a:r>
            <a:r>
              <a:rPr lang="en-US" dirty="0"/>
              <a:t>)</a:t>
            </a:r>
          </a:p>
        </p:txBody>
      </p:sp>
    </p:spTree>
    <p:extLst>
      <p:ext uri="{BB962C8B-B14F-4D97-AF65-F5344CB8AC3E}">
        <p14:creationId xmlns:p14="http://schemas.microsoft.com/office/powerpoint/2010/main" val="100280276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nvSpPr>
        <p:spPr>
          <a:xfrm>
            <a:off x="457200" y="323809"/>
            <a:ext cx="8229600" cy="452596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i="1" dirty="0" smtClean="0"/>
              <a:t>The stench of the hold…was so intolerably loathsome that it was dangerous to remain there for any time…but now that the whole ship’s cargo were confined together, it became absolutely pestilential (destructive/harmful). The closeness of the place and the heat of the climate, added to the number in the ship which was so crowded that each had scarcely room to turn himself, almost suffocated us.</a:t>
            </a:r>
          </a:p>
          <a:p>
            <a:pPr marL="0" indent="0">
              <a:buNone/>
            </a:pPr>
            <a:endParaRPr lang="en-US" dirty="0" smtClean="0"/>
          </a:p>
          <a:p>
            <a:pPr marL="0" indent="0">
              <a:buNone/>
            </a:pPr>
            <a:r>
              <a:rPr lang="en-US" dirty="0" smtClean="0"/>
              <a:t>-</a:t>
            </a:r>
            <a:r>
              <a:rPr lang="en-US" dirty="0" err="1" smtClean="0"/>
              <a:t>Olaudah</a:t>
            </a:r>
            <a:r>
              <a:rPr lang="en-US" dirty="0" smtClean="0"/>
              <a:t> </a:t>
            </a:r>
            <a:r>
              <a:rPr lang="en-US" dirty="0" err="1" smtClean="0"/>
              <a:t>Equiano</a:t>
            </a:r>
            <a:endParaRPr lang="en-US" dirty="0"/>
          </a:p>
        </p:txBody>
      </p:sp>
      <p:pic>
        <p:nvPicPr>
          <p:cNvPr id="6" name="Picture 5"/>
          <p:cNvPicPr>
            <a:picLocks noChangeAspect="1"/>
          </p:cNvPicPr>
          <p:nvPr/>
        </p:nvPicPr>
        <p:blipFill>
          <a:blip r:embed="rId2"/>
          <a:stretch>
            <a:fillRect/>
          </a:stretch>
        </p:blipFill>
        <p:spPr>
          <a:xfrm>
            <a:off x="5083862" y="3756527"/>
            <a:ext cx="3814934" cy="2861200"/>
          </a:xfrm>
          <a:prstGeom prst="rect">
            <a:avLst/>
          </a:prstGeom>
          <a:ln>
            <a:noFill/>
          </a:ln>
          <a:effectLst>
            <a:softEdge rad="112500"/>
          </a:effectLst>
        </p:spPr>
      </p:pic>
      <p:pic>
        <p:nvPicPr>
          <p:cNvPr id="7" name="Picture 6"/>
          <p:cNvPicPr>
            <a:picLocks noChangeAspect="1"/>
          </p:cNvPicPr>
          <p:nvPr/>
        </p:nvPicPr>
        <p:blipFill>
          <a:blip r:embed="rId3"/>
          <a:stretch>
            <a:fillRect/>
          </a:stretch>
        </p:blipFill>
        <p:spPr>
          <a:xfrm>
            <a:off x="334211" y="4849772"/>
            <a:ext cx="4536028" cy="1591798"/>
          </a:xfrm>
          <a:prstGeom prst="rect">
            <a:avLst/>
          </a:prstGeom>
          <a:ln>
            <a:noFill/>
          </a:ln>
          <a:effectLst>
            <a:softEdge rad="112500"/>
          </a:effectLst>
        </p:spPr>
      </p:pic>
    </p:spTree>
    <p:extLst>
      <p:ext uri="{BB962C8B-B14F-4D97-AF65-F5344CB8AC3E}">
        <p14:creationId xmlns:p14="http://schemas.microsoft.com/office/powerpoint/2010/main" val="183308125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77731" y="5854040"/>
            <a:ext cx="7767021" cy="644729"/>
          </a:xfrm>
        </p:spPr>
        <p:txBody>
          <a:bodyPr/>
          <a:lstStyle/>
          <a:p>
            <a:r>
              <a:rPr lang="en-US" sz="4000" dirty="0"/>
              <a:t>What were the two major motivating factors behind British colonization of North America</a:t>
            </a:r>
            <a:r>
              <a:rPr lang="en-US" sz="4000" dirty="0" smtClean="0"/>
              <a:t>?</a:t>
            </a:r>
            <a:endParaRPr lang="en-US" sz="4000" dirty="0"/>
          </a:p>
        </p:txBody>
      </p:sp>
      <p:pic>
        <p:nvPicPr>
          <p:cNvPr id="8" name="Picture Placeholder 7"/>
          <p:cNvPicPr>
            <a:picLocks noGrp="1" noChangeAspect="1"/>
          </p:cNvPicPr>
          <p:nvPr>
            <p:ph type="pic" idx="1"/>
          </p:nvPr>
        </p:nvPicPr>
        <p:blipFill>
          <a:blip r:embed="rId2"/>
          <a:srcRect l="5158" r="5158"/>
          <a:stretch>
            <a:fillRect/>
          </a:stretch>
        </p:blipFill>
        <p:spPr/>
      </p:pic>
    </p:spTree>
    <p:extLst>
      <p:ext uri="{BB962C8B-B14F-4D97-AF65-F5344CB8AC3E}">
        <p14:creationId xmlns:p14="http://schemas.microsoft.com/office/powerpoint/2010/main" val="171453000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6893" y="342893"/>
            <a:ext cx="7756263" cy="1054250"/>
          </a:xfrm>
        </p:spPr>
        <p:txBody>
          <a:bodyPr/>
          <a:lstStyle/>
          <a:p>
            <a:r>
              <a:rPr lang="en-US" dirty="0" smtClean="0"/>
              <a:t>Economic Opportunity and Religious Freedo</a:t>
            </a:r>
            <a:r>
              <a:rPr lang="en-US" dirty="0"/>
              <a:t>m</a:t>
            </a:r>
          </a:p>
        </p:txBody>
      </p:sp>
      <p:pic>
        <p:nvPicPr>
          <p:cNvPr id="10" name="Content Placeholder 9"/>
          <p:cNvPicPr>
            <a:picLocks noGrp="1" noChangeAspect="1"/>
          </p:cNvPicPr>
          <p:nvPr>
            <p:ph sz="half" idx="2"/>
          </p:nvPr>
        </p:nvPicPr>
        <p:blipFill>
          <a:blip r:embed="rId2"/>
          <a:srcRect l="11540" r="11540"/>
          <a:stretch>
            <a:fillRect/>
          </a:stretch>
        </p:blipFill>
        <p:spPr>
          <a:xfrm>
            <a:off x="547688" y="2273300"/>
            <a:ext cx="3944937" cy="3846513"/>
          </a:xfrm>
        </p:spPr>
      </p:pic>
      <p:pic>
        <p:nvPicPr>
          <p:cNvPr id="11" name="Content Placeholder 10"/>
          <p:cNvPicPr>
            <a:picLocks noGrp="1" noChangeAspect="1"/>
          </p:cNvPicPr>
          <p:nvPr>
            <p:ph sz="quarter" idx="4"/>
          </p:nvPr>
        </p:nvPicPr>
        <p:blipFill>
          <a:blip r:embed="rId3"/>
          <a:srcRect t="11790" b="11790"/>
          <a:stretch>
            <a:fillRect/>
          </a:stretch>
        </p:blipFill>
        <p:spPr>
          <a:xfrm>
            <a:off x="4645025" y="2273300"/>
            <a:ext cx="4044950" cy="3843338"/>
          </a:xfrm>
        </p:spPr>
      </p:pic>
    </p:spTree>
    <p:extLst>
      <p:ext uri="{BB962C8B-B14F-4D97-AF65-F5344CB8AC3E}">
        <p14:creationId xmlns:p14="http://schemas.microsoft.com/office/powerpoint/2010/main" val="230709633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Reason #1:</a:t>
            </a:r>
            <a:br>
              <a:rPr lang="en-US" dirty="0" smtClean="0"/>
            </a:br>
            <a:r>
              <a:rPr lang="en-US" dirty="0" smtClean="0"/>
              <a:t>Economic Opportunity</a:t>
            </a:r>
            <a:endParaRPr lang="en-US" dirty="0"/>
          </a:p>
        </p:txBody>
      </p:sp>
      <p:sp>
        <p:nvSpPr>
          <p:cNvPr id="8" name="Text Placeholder 7"/>
          <p:cNvSpPr>
            <a:spLocks noGrp="1"/>
          </p:cNvSpPr>
          <p:nvPr>
            <p:ph type="body" idx="1"/>
          </p:nvPr>
        </p:nvSpPr>
        <p:spPr/>
        <p:txBody>
          <a:bodyPr/>
          <a:lstStyle/>
          <a:p>
            <a:endParaRPr lang="en-US" dirty="0" smtClean="0"/>
          </a:p>
          <a:p>
            <a:r>
              <a:rPr lang="en-US" sz="3200" dirty="0" smtClean="0"/>
              <a:t>(Land and Money)</a:t>
            </a:r>
            <a:endParaRPr lang="en-US" sz="3200" dirty="0"/>
          </a:p>
        </p:txBody>
      </p:sp>
    </p:spTree>
    <p:extLst>
      <p:ext uri="{BB962C8B-B14F-4D97-AF65-F5344CB8AC3E}">
        <p14:creationId xmlns:p14="http://schemas.microsoft.com/office/powerpoint/2010/main" val="5391892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lgn="ctr">
              <a:buNone/>
            </a:pPr>
            <a:endParaRPr lang="en-US" dirty="0" smtClean="0">
              <a:cs typeface="Franklin Gothic Book" charset="0"/>
            </a:endParaRPr>
          </a:p>
          <a:p>
            <a:pPr marL="0" indent="0" algn="ctr">
              <a:buNone/>
            </a:pPr>
            <a:r>
              <a:rPr lang="en-US" dirty="0" smtClean="0">
                <a:cs typeface="Franklin Gothic Book" charset="0"/>
              </a:rPr>
              <a:t>England’s </a:t>
            </a:r>
            <a:r>
              <a:rPr lang="en-US" dirty="0">
                <a:cs typeface="Franklin Gothic Book" charset="0"/>
              </a:rPr>
              <a:t>population in the 1600’s grew rapidly.  At the same time, farming technology improved, pushing many </a:t>
            </a:r>
            <a:r>
              <a:rPr lang="en-US" u="sng" dirty="0">
                <a:cs typeface="Franklin Gothic Book" charset="0"/>
              </a:rPr>
              <a:t>landless peasants out of farm work</a:t>
            </a:r>
            <a:r>
              <a:rPr lang="en-US" dirty="0">
                <a:cs typeface="Franklin Gothic Book" charset="0"/>
              </a:rPr>
              <a:t> and into </a:t>
            </a:r>
            <a:r>
              <a:rPr lang="en-US" u="sng" dirty="0">
                <a:cs typeface="Franklin Gothic Book" charset="0"/>
              </a:rPr>
              <a:t>poverty</a:t>
            </a:r>
            <a:r>
              <a:rPr lang="en-US" dirty="0">
                <a:cs typeface="Franklin Gothic Book" charset="0"/>
              </a:rPr>
              <a:t> in the increasingly </a:t>
            </a:r>
            <a:r>
              <a:rPr lang="en-US" u="sng" dirty="0">
                <a:cs typeface="Franklin Gothic Book" charset="0"/>
              </a:rPr>
              <a:t>crowded cities</a:t>
            </a:r>
            <a:r>
              <a:rPr lang="en-US" dirty="0">
                <a:cs typeface="Franklin Gothic Book" charset="0"/>
              </a:rPr>
              <a:t>.  Land and economic opportunity were scarce.</a:t>
            </a:r>
          </a:p>
          <a:p>
            <a:endParaRPr lang="en-US" dirty="0"/>
          </a:p>
        </p:txBody>
      </p:sp>
      <p:sp>
        <p:nvSpPr>
          <p:cNvPr id="4" name="Title 3"/>
          <p:cNvSpPr>
            <a:spLocks noGrp="1"/>
          </p:cNvSpPr>
          <p:nvPr>
            <p:ph type="title"/>
          </p:nvPr>
        </p:nvSpPr>
        <p:spPr/>
        <p:txBody>
          <a:bodyPr/>
          <a:lstStyle/>
          <a:p>
            <a:r>
              <a:rPr lang="en-US" dirty="0" smtClean="0"/>
              <a:t>Background</a:t>
            </a:r>
            <a:endParaRPr lang="en-US" dirty="0"/>
          </a:p>
        </p:txBody>
      </p:sp>
    </p:spTree>
    <p:extLst>
      <p:ext uri="{BB962C8B-B14F-4D97-AF65-F5344CB8AC3E}">
        <p14:creationId xmlns:p14="http://schemas.microsoft.com/office/powerpoint/2010/main" val="349929250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Founded in 1607 in what is now </a:t>
            </a:r>
            <a:r>
              <a:rPr lang="en-US" dirty="0" smtClean="0"/>
              <a:t>Virginia</a:t>
            </a:r>
          </a:p>
          <a:p>
            <a:r>
              <a:rPr lang="en-US" dirty="0"/>
              <a:t>Located on a marshy peninsula (for defense purposes) – infested with mosquitoes carrying malaria</a:t>
            </a:r>
          </a:p>
          <a:p>
            <a:r>
              <a:rPr lang="en-US" dirty="0"/>
              <a:t>Colony also plagued by Indian attacks and bad </a:t>
            </a:r>
            <a:r>
              <a:rPr lang="en-US" dirty="0" smtClean="0"/>
              <a:t>weather</a:t>
            </a:r>
          </a:p>
          <a:p>
            <a:r>
              <a:rPr lang="en-US" dirty="0"/>
              <a:t>Only 25% of the colonists survived the first year – hunger, dysentery, malaria, yellow fever </a:t>
            </a:r>
          </a:p>
        </p:txBody>
      </p:sp>
      <p:sp>
        <p:nvSpPr>
          <p:cNvPr id="3" name="Title 2"/>
          <p:cNvSpPr>
            <a:spLocks noGrp="1"/>
          </p:cNvSpPr>
          <p:nvPr>
            <p:ph type="title"/>
          </p:nvPr>
        </p:nvSpPr>
        <p:spPr/>
        <p:txBody>
          <a:bodyPr/>
          <a:lstStyle/>
          <a:p>
            <a:r>
              <a:rPr lang="en-US" dirty="0" smtClean="0"/>
              <a:t>Jamestown</a:t>
            </a:r>
            <a:endParaRPr lang="en-US" dirty="0"/>
          </a:p>
        </p:txBody>
      </p:sp>
    </p:spTree>
    <p:extLst>
      <p:ext uri="{BB962C8B-B14F-4D97-AF65-F5344CB8AC3E}">
        <p14:creationId xmlns:p14="http://schemas.microsoft.com/office/powerpoint/2010/main" val="1928876470"/>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774700"/>
            <a:ext cx="9144000" cy="5297805"/>
          </a:xfrm>
          <a:prstGeom prst="rect">
            <a:avLst/>
          </a:prstGeom>
        </p:spPr>
      </p:pic>
    </p:spTree>
    <p:extLst>
      <p:ext uri="{BB962C8B-B14F-4D97-AF65-F5344CB8AC3E}">
        <p14:creationId xmlns:p14="http://schemas.microsoft.com/office/powerpoint/2010/main" val="79731226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731" y="5652518"/>
            <a:ext cx="7767021" cy="644729"/>
          </a:xfrm>
        </p:spPr>
        <p:txBody>
          <a:bodyPr/>
          <a:lstStyle/>
          <a:p>
            <a:r>
              <a:rPr lang="en-US" dirty="0"/>
              <a:t>USE THE </a:t>
            </a:r>
            <a:r>
              <a:rPr lang="en-US" dirty="0" smtClean="0"/>
              <a:t>FIRST 9 MINUTES OF THE VIDEO </a:t>
            </a:r>
            <a:r>
              <a:rPr lang="en-US" dirty="0"/>
              <a:t>TO ANSWER THE NEXT QUESTIONS ON YOUR NOTE </a:t>
            </a:r>
            <a:r>
              <a:rPr lang="en-US" dirty="0" smtClean="0"/>
              <a:t>SHEET</a:t>
            </a:r>
            <a:endParaRPr lang="en-US" dirty="0"/>
          </a:p>
        </p:txBody>
      </p:sp>
      <p:pic>
        <p:nvPicPr>
          <p:cNvPr id="5" name="Picture Placeholder 4"/>
          <p:cNvPicPr>
            <a:picLocks noGrp="1" noChangeAspect="1"/>
          </p:cNvPicPr>
          <p:nvPr>
            <p:ph type="pic" idx="1"/>
          </p:nvPr>
        </p:nvPicPr>
        <p:blipFill>
          <a:blip r:embed="rId2"/>
          <a:srcRect l="276" r="276"/>
          <a:stretch>
            <a:fillRect/>
          </a:stretch>
        </p:blipFill>
        <p:spPr/>
      </p:pic>
    </p:spTree>
    <p:extLst>
      <p:ext uri="{BB962C8B-B14F-4D97-AF65-F5344CB8AC3E}">
        <p14:creationId xmlns:p14="http://schemas.microsoft.com/office/powerpoint/2010/main" val="263892427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Hardcover.thmx</Template>
  <TotalTime>98</TotalTime>
  <Words>573</Words>
  <Application>Microsoft Macintosh PowerPoint</Application>
  <PresentationFormat>On-screen Show (4:3)</PresentationFormat>
  <Paragraphs>49</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Hardcover</vt:lpstr>
      <vt:lpstr>Early British Colonies</vt:lpstr>
      <vt:lpstr>Introduction</vt:lpstr>
      <vt:lpstr>What were the two major motivating factors behind British colonization of North America?</vt:lpstr>
      <vt:lpstr>Economic Opportunity and Religious Freedom</vt:lpstr>
      <vt:lpstr>Reason #1: Economic Opportunity</vt:lpstr>
      <vt:lpstr>Background</vt:lpstr>
      <vt:lpstr>Jamestown</vt:lpstr>
      <vt:lpstr>PowerPoint Presentation</vt:lpstr>
      <vt:lpstr>USE THE FIRST 9 MINUTES OF THE VIDEO TO ANSWER THE NEXT QUESTIONS ON YOUR NOTE SHEET</vt:lpstr>
      <vt:lpstr>In the video, you heard Donald Trump say, “When somebody’s really successful it’s rarely luck.” If it wasn’t luck, then what was it made Jamestown a successful settlement? </vt:lpstr>
      <vt:lpstr>Reason #2: Religious Freedom</vt:lpstr>
      <vt:lpstr>Background</vt:lpstr>
      <vt:lpstr>Pilgrims: Plymouth</vt:lpstr>
      <vt:lpstr>PowerPoint Presentation</vt:lpstr>
      <vt:lpstr>USE THE VIDEO TO ANSWER THE NEXT QUESTIONS ON YOUR NOTE SHEET</vt:lpstr>
      <vt:lpstr>Puritans:  Massachusetts Bay Colony</vt:lpstr>
      <vt:lpstr>PowerPoint Presentation</vt:lpstr>
      <vt:lpstr>Not everybody CHOSE to come to the New World.</vt:lpstr>
      <vt:lpstr>The “Middle Passage”</vt:lpstr>
      <vt:lpstr>The “Middle Passage” (con’t)</vt:lpstr>
      <vt:lpstr>PowerPoint Presentation</vt:lpstr>
    </vt:vector>
  </TitlesOfParts>
  <Company>RSU14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British Colonies: Early British Colonies</dc:title>
  <dc:creator>Jeff Merrill</dc:creator>
  <cp:lastModifiedBy>Jeff Merrill</cp:lastModifiedBy>
  <cp:revision>10</cp:revision>
  <dcterms:created xsi:type="dcterms:W3CDTF">2015-02-10T01:44:02Z</dcterms:created>
  <dcterms:modified xsi:type="dcterms:W3CDTF">2015-02-10T03:22:18Z</dcterms:modified>
</cp:coreProperties>
</file>